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20104100" cy="11309350"/>
  <p:notesSz cx="20104100" cy="11309350"/>
  <p:custDataLst>
    <p:tags r:id="rId4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95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3382747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271158" y="1748433"/>
            <a:ext cx="8392480" cy="472077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893480" y="6731468"/>
            <a:ext cx="47147837" cy="55075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3382747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602403" y="0"/>
            <a:ext cx="12910601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392026" y="3581042"/>
            <a:ext cx="5330099" cy="12879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2638663" y="1926224"/>
            <a:ext cx="14836825" cy="7392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11476" y="3437339"/>
            <a:ext cx="17281146" cy="3442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0660E7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0660E7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rgbClr val="0660E7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2773" y="125650"/>
            <a:ext cx="9528086" cy="10984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094595" y="2502960"/>
            <a:ext cx="5424337" cy="6251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5029" y="1788805"/>
            <a:ext cx="17494040" cy="904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rgbClr val="0660E7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1761" y="3042075"/>
            <a:ext cx="9825990" cy="274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楷体" panose="02010609060101010101" charset="-122"/>
                <a:cs typeface="楷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3.jpe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jpe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http://pypi.douban.com/simple/" TargetMode="Externa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8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9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2.jpeg"/><Relationship Id="rId11" Type="http://schemas.openxmlformats.org/officeDocument/2006/relationships/image" Target="../media/image41.jpeg"/><Relationship Id="rId10" Type="http://schemas.openxmlformats.org/officeDocument/2006/relationships/image" Target="../media/image40.jpe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hyperlink" Target="http://pypi.douban.com/simple/" TargetMode="Externa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5.jpeg"/><Relationship Id="rId10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10" Type="http://schemas.openxmlformats.org/officeDocument/2006/relationships/image" Target="../media/image46.jpe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jpe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9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9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875"/>
            <a:ext cx="20104099" cy="11308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3733" y="3005562"/>
            <a:ext cx="11287195" cy="4450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8826956"/>
            <a:ext cx="3800931" cy="2481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11358" y="0"/>
            <a:ext cx="11392742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510" y="2460239"/>
            <a:ext cx="4250760" cy="12665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98504" y="2303175"/>
            <a:ext cx="8145930" cy="7015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27567" y="3776713"/>
            <a:ext cx="11543665" cy="3692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sz="8250" spc="-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12</a:t>
            </a:r>
            <a:r>
              <a:rPr sz="8250" spc="-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8250" spc="-1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操作</a:t>
            </a:r>
            <a:r>
              <a:rPr sz="8250" spc="-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Excel&amp;txt  </a:t>
            </a:r>
            <a:r>
              <a:rPr sz="8250" spc="-1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文件</a:t>
            </a:r>
            <a:endParaRPr sz="8250">
              <a:latin typeface="楷体" panose="02010609060101010101" charset="-122"/>
              <a:cs typeface="楷体" panose="02010609060101010101" charset="-122"/>
            </a:endParaRPr>
          </a:p>
          <a:p>
            <a:pPr marL="114935">
              <a:lnSpc>
                <a:spcPct val="100000"/>
              </a:lnSpc>
              <a:spcBef>
                <a:spcPts val="2485"/>
              </a:spcBef>
            </a:pPr>
            <a:endParaRPr sz="53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7355" y="2543243"/>
            <a:ext cx="3493770" cy="924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sz="5900">
                <a:latin typeface="宋体" panose="02010600030101010101" pitchFamily="2" charset="-122"/>
                <a:cs typeface="宋体" panose="02010600030101010101" pitchFamily="2" charset="-122"/>
              </a:rPr>
              <a:t>清风老师</a:t>
            </a:r>
            <a:endParaRPr lang="zh-CN" sz="59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72694" y="2817086"/>
            <a:ext cx="135702" cy="910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66717" y="2817086"/>
            <a:ext cx="135702" cy="910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9431" y="2817086"/>
            <a:ext cx="125650" cy="910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35121" y="7309096"/>
            <a:ext cx="229940" cy="2299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241" y="8177342"/>
            <a:ext cx="3319689" cy="31312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4470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15968980" cy="206121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1：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以写入的方式打开一个不存在的文件，写入数据，关闭文件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312420" indent="-300355">
              <a:lnSpc>
                <a:spcPct val="100000"/>
              </a:lnSpc>
              <a:spcBef>
                <a:spcPts val="18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2：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以写入的方式打开一个存在的文件，要求写入新的数据不会覆盖原来的数据，关闭文件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312420" indent="-300355">
              <a:lnSpc>
                <a:spcPct val="100000"/>
              </a:lnSpc>
              <a:spcBef>
                <a:spcPts val="1805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总结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295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a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和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a+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模式一样，在原本的内容后追加写入新的内容。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58889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code-a</a:t>
            </a:r>
            <a:r>
              <a:rPr spc="15" dirty="0"/>
              <a:t>模式，追加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22149" y="5441481"/>
            <a:ext cx="16637399" cy="54595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17082770" cy="409702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打开一个文件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，mode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设置为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r: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marR="5080" lvl="1" indent="-283210">
              <a:lnSpc>
                <a:spcPct val="151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r: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表示以只读方式打开文件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。文件的指针将会放在文件的开头。这是默认模式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，r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可以省略。这种模 式下不具有写的权限，只能查看文本内容，不能改写文本内容。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read（n）：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读取指定字节长度的内容，不指定长度，默认读取所有的内容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readline()：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一行一行读取文件内容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readlines()：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读取文件所有内容，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返还到一个列表中</a:t>
            </a:r>
            <a:endParaRPr sz="2950" spc="15" dirty="0">
              <a:solidFill>
                <a:srgbClr val="FF0000"/>
              </a:solidFill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36899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3-r</a:t>
            </a:r>
            <a:r>
              <a:rPr spc="15" dirty="0"/>
              <a:t>模式</a:t>
            </a:r>
            <a:r>
              <a:rPr spc="5" dirty="0"/>
              <a:t>-</a:t>
            </a:r>
            <a:r>
              <a:rPr spc="15" dirty="0"/>
              <a:t>读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7897495" cy="2287270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345440" indent="-333375">
              <a:lnSpc>
                <a:spcPct val="100000"/>
              </a:lnSpc>
              <a:spcBef>
                <a:spcPts val="2075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案例1：读取t4.txt文件中2个字符的内容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45440" indent="-333375">
              <a:lnSpc>
                <a:spcPct val="100000"/>
              </a:lnSpc>
              <a:spcBef>
                <a:spcPts val="1975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案例2：读取t4.txt文件中第一行的内容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45440" indent="-333375">
              <a:lnSpc>
                <a:spcPct val="100000"/>
              </a:lnSpc>
              <a:spcBef>
                <a:spcPts val="198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3：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t4.txt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文件中所有的内容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78917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code-r</a:t>
            </a:r>
            <a:r>
              <a:rPr spc="15" dirty="0"/>
              <a:t>模式</a:t>
            </a:r>
            <a:r>
              <a:rPr spc="5" dirty="0"/>
              <a:t>-</a:t>
            </a:r>
            <a:r>
              <a:rPr spc="15" dirty="0"/>
              <a:t>读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604733" y="3163882"/>
            <a:ext cx="9112183" cy="7262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17082770" cy="6811009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总结：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marR="193040" lvl="1" indent="-283210">
              <a:lnSpc>
                <a:spcPct val="151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read()：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的弊端就是当文件很大的时候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将文件中的内容全部读取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存放在内存中这样会导致内存奔 溃。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readline()：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读取出来的数据在后面都有一个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\n，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读取之后会自动换行。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readlines()：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如果文件很大，占内存，容易崩盘。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lvl="1">
              <a:lnSpc>
                <a:spcPct val="100000"/>
              </a:lnSpc>
              <a:buFont typeface="Arial" panose="020B0604020202020204"/>
              <a:buChar char="•"/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312420" indent="-300355">
              <a:lnSpc>
                <a:spcPct val="100000"/>
              </a:lnSpc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大文件读取：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marR="5080" lvl="1" indent="-283210">
              <a:lnSpc>
                <a:spcPct val="151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如果文件很大，不推荐用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read()，readlines()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这两种方法，以上方法都是将文件一次性全部读取到 内存中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内存容易奔溃占内存，容易崩盘。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推荐用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readline()，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或者循环的方式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248600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5" dirty="0"/>
              <a:t>总结</a:t>
            </a:r>
            <a:r>
              <a:rPr spc="5" dirty="0"/>
              <a:t>-read()/readline()/readlines()</a:t>
            </a:r>
            <a:endParaRPr spc="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17099280" cy="274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51000"/>
              </a:lnSpc>
              <a:spcBef>
                <a:spcPts val="95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对于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读写模式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必须是先读后写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因为光标默认在开头位置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当读完了以后再进行写入。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频率最高的模式 就是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r+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295275" marR="2266315" indent="-283210">
              <a:lnSpc>
                <a:spcPct val="151000"/>
              </a:lnSpc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注意：在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r+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模式下，如果读取了内容，</a:t>
            </a:r>
            <a:r>
              <a:rPr sz="2950" spc="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不论读取内容多少，光标显示的是多少，再写入 或者操作文件的时候都是在结尾进行的操作。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515620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4-r+</a:t>
            </a:r>
            <a:r>
              <a:rPr spc="15" dirty="0"/>
              <a:t>模式，读写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355783"/>
            <a:ext cx="120103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15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1：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t4.txt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文件中所有的内容后再在末尾添加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'web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自动化测试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'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62553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code-r+</a:t>
            </a:r>
            <a:r>
              <a:rPr spc="15" dirty="0"/>
              <a:t>模式，读写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33458" y="4020820"/>
            <a:ext cx="14879547" cy="6746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9183370" cy="138303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思考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: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添加新内容后，如果再次读取文件中的所有内容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312420" indent="-300355">
              <a:lnSpc>
                <a:spcPct val="100000"/>
              </a:lnSpc>
              <a:spcBef>
                <a:spcPts val="18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file.seek()：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移动指针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62553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code-r+</a:t>
            </a:r>
            <a:r>
              <a:rPr spc="15" dirty="0"/>
              <a:t>模式，读写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5658" y="5022255"/>
            <a:ext cx="13766282" cy="5954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4227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file</a:t>
            </a:r>
            <a:r>
              <a:rPr spc="15" dirty="0"/>
              <a:t>模式总结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0796" y="3163882"/>
            <a:ext cx="17054559" cy="745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05060" y="3036421"/>
            <a:ext cx="13141325" cy="3420110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操作文件时，需要打开文件，最后手动关闭文件。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312420" indent="-300355">
              <a:lnSpc>
                <a:spcPct val="100000"/>
              </a:lnSpc>
              <a:spcBef>
                <a:spcPts val="18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通过使用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with...as...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不用手动关闭文件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。当执行完内容后，自动关闭文件。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312420" indent="-300355">
              <a:lnSpc>
                <a:spcPct val="100000"/>
              </a:lnSpc>
              <a:spcBef>
                <a:spcPts val="1805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语法结构：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1520190" marR="6335395" indent="-754380">
              <a:lnSpc>
                <a:spcPct val="151000"/>
              </a:lnSpc>
              <a:spcBef>
                <a:spcPts val="15"/>
              </a:spcBef>
              <a:tabLst>
                <a:tab pos="5100955" algn="l"/>
              </a:tabLst>
            </a:pP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with</a:t>
            </a:r>
            <a:r>
              <a:rPr sz="295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open(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路径，模式</a:t>
            </a:r>
            <a:r>
              <a:rPr sz="295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	as</a:t>
            </a:r>
            <a:r>
              <a:rPr sz="2950" spc="-7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变量：  代码块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29571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with..as</a:t>
            </a:r>
            <a:endParaRPr spc="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78980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code-with..as</a:t>
            </a:r>
            <a:endParaRPr spc="5" dirty="0"/>
          </a:p>
        </p:txBody>
      </p:sp>
      <p:sp>
        <p:nvSpPr>
          <p:cNvPr id="3" name="object 3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09063" y="3423979"/>
            <a:ext cx="16972886" cy="6512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6633" y="4226569"/>
            <a:ext cx="2908300" cy="236093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9900" spc="-10" dirty="0">
                <a:solidFill>
                  <a:srgbClr val="1256E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r>
              <a:rPr sz="9900" spc="-2135" dirty="0">
                <a:solidFill>
                  <a:srgbClr val="1256E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9900" spc="-10" dirty="0">
                <a:solidFill>
                  <a:srgbClr val="1256E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录</a:t>
            </a:r>
            <a:endParaRPr sz="99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16205">
              <a:lnSpc>
                <a:spcPct val="100000"/>
              </a:lnSpc>
              <a:spcBef>
                <a:spcPts val="610"/>
              </a:spcBef>
            </a:pPr>
            <a:r>
              <a:rPr sz="3600" spc="915" dirty="0">
                <a:solidFill>
                  <a:srgbClr val="1256E8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CONTENTS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51529" y="7872011"/>
            <a:ext cx="1403517" cy="16120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927355" y="8224745"/>
            <a:ext cx="728218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openpyxl操作Excel文件</a:t>
            </a:r>
            <a:endParaRPr sz="54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43116" y="8079723"/>
            <a:ext cx="1017905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00" b="1" spc="6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64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6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51529" y="5724642"/>
            <a:ext cx="1545502" cy="16120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122082" y="5994446"/>
            <a:ext cx="762762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xlrd/xlwt操作Excel文件</a:t>
            </a:r>
            <a:endParaRPr sz="54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2623" y="5933192"/>
            <a:ext cx="1101090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00" b="1" spc="6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6400" b="1" spc="6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6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51529" y="3660202"/>
            <a:ext cx="1403517" cy="16120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927250" y="3904981"/>
            <a:ext cx="37953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3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模块化使用</a:t>
            </a:r>
            <a:endParaRPr sz="59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02698" y="3919640"/>
            <a:ext cx="1100455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00" spc="6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6400" spc="6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6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51529" y="1788008"/>
            <a:ext cx="1403517" cy="16120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927250" y="2033311"/>
            <a:ext cx="643382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5900" spc="3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操作</a:t>
            </a:r>
            <a:r>
              <a:rPr sz="5900" spc="1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txt</a:t>
            </a:r>
            <a:r>
              <a:rPr sz="5900" spc="3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文件</a:t>
            </a:r>
            <a:endParaRPr sz="59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5471" y="2047970"/>
            <a:ext cx="953769" cy="1005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00" spc="6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6400" spc="-4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6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1666" y="3630686"/>
            <a:ext cx="29203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Part</a:t>
            </a:r>
            <a:r>
              <a:rPr sz="6500" spc="-6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03</a:t>
            </a:r>
            <a:endParaRPr sz="65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8897" y="5465290"/>
            <a:ext cx="12925425" cy="1432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200" spc="1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xlrd/xlwt操作Excel文件</a:t>
            </a:r>
            <a:endParaRPr sz="92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>
            <p:custDataLst>
              <p:tags r:id="rId9"/>
            </p:custDataLst>
          </p:nvPr>
        </p:nvSpPr>
        <p:spPr>
          <a:xfrm>
            <a:off x="1328620" y="3122702"/>
            <a:ext cx="16181705" cy="687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121920" indent="-283210">
              <a:lnSpc>
                <a:spcPct val="150000"/>
              </a:lnSpc>
              <a:spcBef>
                <a:spcPts val="10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数据处理是</a:t>
            </a:r>
            <a:r>
              <a:rPr sz="33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的一大应用场景，而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则是最流行的数据处理软件。因此用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Python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进行数据相关的工作时，难免要和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打交道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46075" marR="331470" indent="-346075">
              <a:lnSpc>
                <a:spcPct val="150000"/>
              </a:lnSpc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常用的库是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python-excel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系列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xlrd（read）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、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xlwt(write)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、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xlutils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、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openpyxl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 1.xlrd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－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文件，支持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和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格式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08355" lvl="1" indent="-419735">
              <a:lnSpc>
                <a:spcPct val="100000"/>
              </a:lnSpc>
              <a:spcBef>
                <a:spcPts val="1975"/>
              </a:spcBef>
              <a:buSzPct val="97000"/>
              <a:buAutoNum type="arabicPeriod" startAt="2"/>
              <a:tabLst>
                <a:tab pos="80899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xlwt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－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写入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文件，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  <a:sym typeface="+mn-ea"/>
              </a:rPr>
              <a:t>支持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  <a:sym typeface="+mn-ea"/>
              </a:rPr>
              <a:t>.xls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  <a:sym typeface="+mn-ea"/>
              </a:rPr>
              <a:t>和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  <a:sym typeface="+mn-ea"/>
              </a:rPr>
              <a:t>.xlsx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  <a:sym typeface="+mn-ea"/>
              </a:rPr>
              <a:t>格式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08355" lvl="1" indent="-419735">
              <a:lnSpc>
                <a:spcPct val="100000"/>
              </a:lnSpc>
              <a:spcBef>
                <a:spcPts val="1980"/>
              </a:spcBef>
              <a:buSzPct val="97000"/>
              <a:buAutoNum type="arabicPeriod" startAt="2"/>
              <a:tabLst>
                <a:tab pos="80899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xlutils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－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操作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文件的实用工具，如复制、分割、筛选等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marR="5080" lvl="1" indent="-283210" algn="just">
              <a:lnSpc>
                <a:spcPct val="150000"/>
              </a:lnSpc>
              <a:spcBef>
                <a:spcPts val="20"/>
              </a:spcBef>
              <a:buSzPct val="97000"/>
              <a:buAutoNum type="arabicPeriod" startAt="2"/>
              <a:tabLst>
                <a:tab pos="80899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300" spc="1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－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既可以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读文件、也可以写文件、也可以修改文件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；但是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，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3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库 不支持</a:t>
            </a:r>
            <a:r>
              <a:rPr sz="3300" spc="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xls</a:t>
            </a:r>
            <a:r>
              <a:rPr sz="33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格式的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文档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，如果要读写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xls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格式的文档，可以使用</a:t>
            </a:r>
            <a:r>
              <a:rPr sz="33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300" spc="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进行相 应的格式转化，或者使用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库来进行写的操作。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33235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Excel</a:t>
            </a:r>
            <a:r>
              <a:rPr spc="15" dirty="0"/>
              <a:t>操作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59978"/>
            <a:ext cx="13847444" cy="7263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05"/>
              </a:spcBef>
              <a:buSzPct val="97000"/>
              <a:buAutoNum type="arabicPeriod"/>
              <a:tabLst>
                <a:tab pos="516255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安装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库：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pip3 install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 install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 lvl="1" indent="37655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pip3 install xlwt 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–i </a:t>
            </a:r>
            <a:r>
              <a:rPr sz="3950" dirty="0">
                <a:latin typeface="楷体" panose="02010609060101010101" charset="-122"/>
                <a:cs typeface="楷体" panose="02010609060101010101" charset="-122"/>
                <a:hlinkClick r:id="rId9"/>
              </a:rPr>
              <a:t>http://pypi.douban.com/simple/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 2.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安装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库：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pip3 install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 install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 lvl="1" indent="37655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pip3 install xlrd 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–i </a:t>
            </a:r>
            <a:r>
              <a:rPr sz="3950" dirty="0">
                <a:latin typeface="楷体" panose="02010609060101010101" charset="-122"/>
                <a:cs typeface="楷体" panose="02010609060101010101" charset="-122"/>
                <a:hlinkClick r:id="rId9"/>
              </a:rPr>
              <a:t>http://pypi.douban.com/simple/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 3.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查看已安装的库：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5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pip3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list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list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  <a:tabLst>
                <a:tab pos="767080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pip show</a:t>
            </a:r>
            <a:r>
              <a:rPr sz="395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62553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1-xlwt/xlrd</a:t>
            </a:r>
            <a:r>
              <a:rPr spc="15" dirty="0"/>
              <a:t>库安装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735457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5" dirty="0"/>
              <a:t>截图</a:t>
            </a:r>
            <a:r>
              <a:rPr spc="5" dirty="0"/>
              <a:t>-xlwt/xlrd</a:t>
            </a:r>
            <a:r>
              <a:rPr spc="15" dirty="0"/>
              <a:t>库安装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4402" y="2980432"/>
            <a:ext cx="10369946" cy="3748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4402" y="6837906"/>
            <a:ext cx="10936630" cy="3826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622268"/>
            <a:ext cx="16056610" cy="16846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是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用来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在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写入数据和格式化数据的工具包，是用来生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成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兼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容</a:t>
            </a:r>
            <a:r>
              <a:rPr sz="360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97/2000/XP/2003，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只支持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格式。只支持写入，不支持读取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69881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2-xlwt</a:t>
            </a:r>
            <a:r>
              <a:rPr spc="15" dirty="0"/>
              <a:t>对</a:t>
            </a:r>
            <a:r>
              <a:rPr spc="5" dirty="0"/>
              <a:t>xls</a:t>
            </a:r>
            <a:r>
              <a:rPr spc="15" dirty="0"/>
              <a:t>写入操作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61548"/>
            <a:ext cx="14538325" cy="721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009765">
              <a:lnSpc>
                <a:spcPct val="101000"/>
              </a:lnSpc>
              <a:spcBef>
                <a:spcPts val="95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0" dirty="0">
                <a:latin typeface="楷体" panose="02010609060101010101" charset="-122"/>
                <a:cs typeface="楷体" panose="02010609060101010101" charset="-122"/>
              </a:rPr>
              <a:t>xlwt创建xls文件并写入操作步骤</a:t>
            </a:r>
            <a:r>
              <a:rPr sz="3600" spc="20" dirty="0">
                <a:latin typeface="楷体" panose="02010609060101010101" charset="-122"/>
                <a:cs typeface="楷体" panose="02010609060101010101" charset="-122"/>
              </a:rPr>
              <a:t>： 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导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包</a:t>
            </a:r>
            <a:r>
              <a:rPr sz="360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import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xlwt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>
              <a:lnSpc>
                <a:spcPts val="4350"/>
              </a:lnSpc>
              <a:spcBef>
                <a:spcPts val="155"/>
              </a:spcBef>
              <a:buSzPct val="97000"/>
              <a:buAutoNum type="arabicPeriod" startAt="2"/>
              <a:tabLst>
                <a:tab pos="474345" algn="l"/>
              </a:tabLst>
            </a:pP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创建一个对象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(.xls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文件</a:t>
            </a:r>
            <a:r>
              <a:rPr sz="360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</a:t>
            </a:r>
            <a:r>
              <a:rPr sz="3600" spc="-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：book=xlwt.Workbook(encoding='utf-8')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3.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添加一个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表</a:t>
            </a:r>
            <a:r>
              <a:rPr sz="36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sh1=book.add_sheet('username_passwd')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4.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添加内容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ts val="4210"/>
              </a:lnSpc>
              <a:buFont typeface="Arial" panose="020B0604020202020204"/>
              <a:buChar char="•"/>
              <a:tabLst>
                <a:tab pos="766445" algn="l"/>
                <a:tab pos="767080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方式一：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给每个单元格添加值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，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单元格行和列分别从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0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开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始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2002155" marR="6769100" indent="-1235710">
              <a:lnSpc>
                <a:spcPct val="100000"/>
              </a:lnSpc>
              <a:spcBef>
                <a:spcPts val="55"/>
              </a:spcBef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sh1.write(0,0,'username') 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sh1.write(0,1,'password'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996950" lvl="1" indent="-608330">
              <a:lnSpc>
                <a:spcPct val="100000"/>
              </a:lnSpc>
              <a:spcBef>
                <a:spcPts val="45"/>
              </a:spcBef>
              <a:buFont typeface="Arial" panose="020B0604020202020204"/>
              <a:buChar char="•"/>
              <a:tabLst>
                <a:tab pos="996315" algn="l"/>
                <a:tab pos="99758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方式二：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给每一行添加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值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2232025" marR="6308090">
              <a:lnSpc>
                <a:spcPts val="4350"/>
              </a:lnSpc>
              <a:spcBef>
                <a:spcPts val="150"/>
              </a:spcBef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row2=['muzi','123456']  for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i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in</a:t>
            </a:r>
            <a:r>
              <a:rPr sz="3600" spc="-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range(len(row2)):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 marR="6308090" indent="3140710">
              <a:lnSpc>
                <a:spcPts val="4350"/>
              </a:lnSpc>
              <a:spcBef>
                <a:spcPts val="10"/>
              </a:spcBef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sh1.write(1,i,row2[i]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) 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保存文件</a:t>
            </a:r>
            <a:r>
              <a:rPr sz="3600" spc="3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-2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book.save(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文件名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.xls)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06533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2-1</a:t>
            </a:r>
            <a:r>
              <a:rPr spc="-35" dirty="0"/>
              <a:t> </a:t>
            </a:r>
            <a:r>
              <a:rPr spc="5" dirty="0"/>
              <a:t>xlwt</a:t>
            </a:r>
            <a:r>
              <a:rPr spc="15" dirty="0"/>
              <a:t>创建</a:t>
            </a:r>
            <a:r>
              <a:rPr spc="5" dirty="0"/>
              <a:t>xls</a:t>
            </a:r>
            <a:r>
              <a:rPr spc="15" dirty="0"/>
              <a:t>文件并写入数据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16104"/>
            <a:ext cx="7763509" cy="2513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275" marR="5080" indent="-283210" algn="just">
              <a:lnSpc>
                <a:spcPct val="151000"/>
              </a:lnSpc>
              <a:spcBef>
                <a:spcPts val="9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案例1：创建一个新.xls文件，shee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t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重命名为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info，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并写入数据，保存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为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login.xls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10197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code-xlwt</a:t>
            </a:r>
            <a:r>
              <a:rPr spc="15" dirty="0"/>
              <a:t>创建</a:t>
            </a:r>
            <a:r>
              <a:rPr spc="5" dirty="0"/>
              <a:t>xls</a:t>
            </a:r>
            <a:r>
              <a:rPr spc="15" dirty="0"/>
              <a:t>文件并写入数据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79603" y="3423979"/>
            <a:ext cx="9105900" cy="7082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31761" y="3046891"/>
            <a:ext cx="15983585" cy="7984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33680" indent="-283210">
              <a:lnSpc>
                <a:spcPct val="12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662940" algn="l"/>
                <a:tab pos="663575" algn="l"/>
              </a:tabLst>
            </a:pP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可以使用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读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excel，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使用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写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excel，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但是如果要把数据 写入已存在的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excel，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需要另外一个库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xlutils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配合使用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.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412115" indent="-400050">
              <a:lnSpc>
                <a:spcPct val="100000"/>
              </a:lnSpc>
              <a:spcBef>
                <a:spcPts val="960"/>
              </a:spcBef>
              <a:buFont typeface="Wingdings" panose="05000000000000000000"/>
              <a:buChar char=""/>
              <a:tabLst>
                <a:tab pos="41275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大概思路：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892810" lvl="1" indent="-504190">
              <a:lnSpc>
                <a:spcPct val="100000"/>
              </a:lnSpc>
              <a:spcBef>
                <a:spcPts val="955"/>
              </a:spcBef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用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xlrd.open_workbook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打开已有的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xsl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文件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892810" lvl="1" indent="-504190">
              <a:lnSpc>
                <a:spcPct val="100000"/>
              </a:lnSpc>
              <a:spcBef>
                <a:spcPts val="960"/>
              </a:spcBef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注意添加参数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formatting_info=True，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得以保存之前数据的格式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marR="5080" lvl="1" indent="-377190">
              <a:lnSpc>
                <a:spcPct val="120000"/>
              </a:lnSpc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然后用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，from</a:t>
            </a:r>
            <a:r>
              <a:rPr sz="3950" spc="1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xlutils.copy</a:t>
            </a:r>
            <a:r>
              <a:rPr sz="3950" spc="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import</a:t>
            </a:r>
            <a:r>
              <a:rPr sz="3950" spc="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copy;，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之后的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copy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去从打开的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Book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变量中，拷贝出一份，成为新的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Workbook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变量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892810" lvl="1" indent="-504190">
              <a:lnSpc>
                <a:spcPct val="100000"/>
              </a:lnSpc>
              <a:spcBef>
                <a:spcPts val="955"/>
              </a:spcBef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然后对于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xlwt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Workbook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变量，就是正常的：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766445" marR="758825" lvl="1" indent="-377190">
              <a:lnSpc>
                <a:spcPct val="120000"/>
              </a:lnSpc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通过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get_sheet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去获得对应的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sheet，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拿到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变量后，就可以往 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中，写入新的数据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  <a:p>
            <a:pPr marL="892810" lvl="1" indent="-504190">
              <a:lnSpc>
                <a:spcPct val="100000"/>
              </a:lnSpc>
              <a:spcBef>
                <a:spcPts val="955"/>
              </a:spcBef>
              <a:buSzPct val="97000"/>
              <a:buAutoNum type="arabicPeriod"/>
              <a:tabLst>
                <a:tab pos="892810" algn="l"/>
              </a:tabLst>
            </a:pP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写完新数据后，最终</a:t>
            </a:r>
            <a:r>
              <a:rPr sz="3950" dirty="0">
                <a:latin typeface="楷体" panose="02010609060101010101" charset="-122"/>
                <a:cs typeface="楷体" panose="02010609060101010101" charset="-122"/>
              </a:rPr>
              <a:t>save</a:t>
            </a:r>
            <a:r>
              <a:rPr sz="3950" spc="5" dirty="0">
                <a:latin typeface="楷体" panose="02010609060101010101" charset="-122"/>
                <a:cs typeface="楷体" panose="02010609060101010101" charset="-122"/>
              </a:rPr>
              <a:t>保存</a:t>
            </a:r>
            <a:endParaRPr sz="3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4925" y="1788795"/>
            <a:ext cx="14511020" cy="898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2-2</a:t>
            </a:r>
            <a:r>
              <a:rPr spc="-30" dirty="0"/>
              <a:t> </a:t>
            </a:r>
            <a:r>
              <a:rPr spc="5" dirty="0"/>
              <a:t>xlwt</a:t>
            </a:r>
            <a:r>
              <a:rPr spc="15" dirty="0"/>
              <a:t>打开已有</a:t>
            </a:r>
            <a:r>
              <a:rPr spc="5" dirty="0"/>
              <a:t>xls</a:t>
            </a:r>
            <a:r>
              <a:rPr spc="15" dirty="0"/>
              <a:t>文件并</a:t>
            </a:r>
            <a:r>
              <a:rPr lang="zh-CN" spc="15" dirty="0"/>
              <a:t>追加</a:t>
            </a:r>
            <a:r>
              <a:rPr spc="15" dirty="0"/>
              <a:t>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391908"/>
            <a:ext cx="1214056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2：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打开文件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userinfo.xls，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写入数据，并保存源文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件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10197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code-xlwt</a:t>
            </a:r>
            <a:r>
              <a:rPr spc="15" dirty="0"/>
              <a:t>打开</a:t>
            </a:r>
            <a:r>
              <a:rPr spc="5" dirty="0"/>
              <a:t>xls</a:t>
            </a:r>
            <a:r>
              <a:rPr spc="15" dirty="0"/>
              <a:t>文件并写入数据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04342" y="4200500"/>
            <a:ext cx="11824980" cy="6792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90922" y="2866374"/>
            <a:ext cx="16156940" cy="7489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8285" marR="5080" indent="-236220" algn="just">
              <a:lnSpc>
                <a:spcPct val="151000"/>
              </a:lnSpc>
              <a:spcBef>
                <a:spcPts val="9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使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用</a:t>
            </a:r>
            <a:r>
              <a:rPr sz="360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能够很方便的读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取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文件内容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，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而且这是个跨平台的库，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能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够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在</a:t>
            </a:r>
            <a:r>
              <a:rPr sz="3600" spc="-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windows，linux/unix，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等平台上面使用。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支持读取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和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格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式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文件，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只支持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，不支持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写入</a:t>
            </a:r>
            <a:r>
              <a:rPr sz="3600" b="1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379730" indent="-367665">
              <a:lnSpc>
                <a:spcPct val="100000"/>
              </a:lnSpc>
              <a:spcBef>
                <a:spcPts val="221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注意</a:t>
            </a:r>
            <a:r>
              <a:rPr sz="3600" b="1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671830" marR="271780" lvl="1" indent="-283210">
              <a:lnSpc>
                <a:spcPts val="6530"/>
              </a:lnSpc>
              <a:spcBef>
                <a:spcPts val="58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使 用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读 取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.xlsx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 件 的 数 据 出 现 报 错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（raise  XLRDEroor...xlrd.biffh.XLRDError:Excel xlsx file;not supported）， 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原因是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2.0.1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版本的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不支持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格式数据的读取了，解决方法：卸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载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2.0.1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版本的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重新安装指定版本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(1.2.0)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xlrd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62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指定版本安装库的命令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：pip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install xlrd==1.2.0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62553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3-xlrd</a:t>
            </a:r>
            <a:r>
              <a:rPr spc="15" dirty="0"/>
              <a:t>库读取</a:t>
            </a:r>
            <a:r>
              <a:rPr spc="5" dirty="0"/>
              <a:t>excel</a:t>
            </a:r>
            <a:endParaRPr spc="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1666" y="3630686"/>
            <a:ext cx="29203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Part</a:t>
            </a:r>
            <a:r>
              <a:rPr sz="6500" spc="-6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01</a:t>
            </a:r>
            <a:endParaRPr sz="65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1291" y="5490943"/>
            <a:ext cx="12040870" cy="1722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100" spc="1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Python操作txt文件</a:t>
            </a:r>
            <a:endParaRPr sz="111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65213"/>
            <a:ext cx="15103475" cy="8067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467725">
              <a:lnSpc>
                <a:spcPct val="100000"/>
              </a:lnSpc>
              <a:spcBef>
                <a:spcPts val="9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xlrd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xls/xlsx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文件操作步骤： 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导包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import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xlrd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>
              <a:lnSpc>
                <a:spcPts val="3960"/>
              </a:lnSpc>
              <a:spcBef>
                <a:spcPts val="130"/>
              </a:spcBef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2.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打开一个文件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(.xls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或者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.xlsx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)</a:t>
            </a:r>
            <a:r>
              <a:rPr sz="3300" spc="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：book=xlrd.open_workbook('login.xls') 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3.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使用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：sh1=book.sheet_by_name('login')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或者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>
              <a:lnSpc>
                <a:spcPts val="3820"/>
              </a:lnSpc>
              <a:tabLst>
                <a:tab pos="625284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sh1=book.sheet_by_index(0)	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工作表的索引从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0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开始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ts val="3955"/>
              </a:lnSpc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4.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工作表的属性信息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687830">
              <a:lnSpc>
                <a:spcPts val="3960"/>
              </a:lnSpc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当前sheet名称：sh1.name；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687830" marR="7125335">
              <a:lnSpc>
                <a:spcPts val="3960"/>
              </a:lnSpc>
              <a:spcBef>
                <a:spcPts val="130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当前sheet的总行数：sh1.nrows；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当前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总列数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：sh1.ncols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2700" marR="5072380" indent="586105">
              <a:lnSpc>
                <a:spcPts val="3940"/>
              </a:lnSpc>
              <a:spcBef>
                <a:spcPts val="30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xls/xlsx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文件所有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名称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：book.sheet_names()  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工作表存储的文本内容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50265" marR="6496685" algn="just">
              <a:lnSpc>
                <a:spcPts val="3960"/>
              </a:lnSpc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1）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读取某一行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：row1=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sh1.row_values(0)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 2）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读取某一列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：col1=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sh1.col_values(0)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 3）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读取某一个单元格：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687830">
              <a:lnSpc>
                <a:spcPts val="3820"/>
              </a:lnSpc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cell1=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sh1.cell_value(0,0)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687830">
              <a:lnSpc>
                <a:spcPts val="3960"/>
              </a:lnSpc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cell2=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sh1.cell(0,1).value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882078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3-1</a:t>
            </a:r>
            <a:r>
              <a:rPr spc="-25" dirty="0"/>
              <a:t> </a:t>
            </a:r>
            <a:r>
              <a:rPr spc="5" dirty="0"/>
              <a:t>xlrd</a:t>
            </a:r>
            <a:r>
              <a:rPr spc="15" dirty="0"/>
              <a:t>读取</a:t>
            </a:r>
            <a:r>
              <a:rPr spc="5" dirty="0"/>
              <a:t>xls/xlsx</a:t>
            </a:r>
            <a:r>
              <a:rPr spc="15" dirty="0"/>
              <a:t>文件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391908"/>
            <a:ext cx="1167955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1：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分别读取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userinfo.xls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、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api.xlsx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文件中的内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容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918718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code-xlrd</a:t>
            </a:r>
            <a:r>
              <a:rPr spc="15" dirty="0"/>
              <a:t>读取</a:t>
            </a:r>
            <a:r>
              <a:rPr spc="5" dirty="0"/>
              <a:t>xls/xlsx</a:t>
            </a:r>
            <a:r>
              <a:rPr spc="15" dirty="0"/>
              <a:t>文件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60796" y="4388976"/>
            <a:ext cx="9435105" cy="6787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98739" y="5534910"/>
            <a:ext cx="10746897" cy="2381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98739" y="8402257"/>
            <a:ext cx="11322377" cy="2582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491108" y="2775622"/>
            <a:ext cx="2760544" cy="2275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46625" y="2937711"/>
            <a:ext cx="2470291" cy="20342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1666" y="3630686"/>
            <a:ext cx="29203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Part</a:t>
            </a:r>
            <a:r>
              <a:rPr sz="6500" spc="-6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6500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04</a:t>
            </a:r>
            <a:endParaRPr sz="65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2082" y="5465290"/>
            <a:ext cx="12338685" cy="1432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200" spc="15" dirty="0">
                <a:solidFill>
                  <a:srgbClr val="FFFFFF"/>
                </a:solidFill>
                <a:latin typeface="楷体" panose="02010609060101010101" charset="-122"/>
                <a:cs typeface="楷体" panose="02010609060101010101" charset="-122"/>
              </a:rPr>
              <a:t>openpyxl操作Excel文件</a:t>
            </a:r>
            <a:endParaRPr sz="92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16104"/>
            <a:ext cx="13679805" cy="3342640"/>
          </a:xfrm>
          <a:prstGeom prst="rect">
            <a:avLst/>
          </a:prstGeom>
        </p:spPr>
        <p:txBody>
          <a:bodyPr vert="horz" wrap="square" lIns="0" tIns="29210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230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安装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库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2210"/>
              </a:spcBef>
              <a:buFont typeface="Arial" panose="020B0604020202020204"/>
              <a:buChar char="•"/>
              <a:tabLst>
                <a:tab pos="766445" algn="l"/>
                <a:tab pos="767080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pip3 install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2210"/>
              </a:spcBef>
              <a:buFont typeface="Arial" panose="020B0604020202020204"/>
              <a:buChar char="•"/>
              <a:tabLst>
                <a:tab pos="766445" algn="l"/>
                <a:tab pos="767080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pip install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766445" lvl="1" indent="-377825">
              <a:lnSpc>
                <a:spcPct val="100000"/>
              </a:lnSpc>
              <a:spcBef>
                <a:spcPts val="2210"/>
              </a:spcBef>
              <a:buFont typeface="Arial" panose="020B0604020202020204"/>
              <a:buChar char="•"/>
              <a:tabLst>
                <a:tab pos="766445" algn="l"/>
                <a:tab pos="767080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pip3 install openpyxl </a:t>
            </a:r>
            <a:r>
              <a:rPr sz="3600" spc="20" dirty="0">
                <a:latin typeface="楷体" panose="02010609060101010101" charset="-122"/>
                <a:cs typeface="楷体" panose="02010609060101010101" charset="-122"/>
              </a:rPr>
              <a:t>–i</a:t>
            </a:r>
            <a:r>
              <a:rPr sz="3600" spc="-2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  <a:hlinkClick r:id="rId9"/>
              </a:rPr>
              <a:t>http://pypi.douban.com/simple/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4227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openpyxl</a:t>
            </a:r>
            <a:r>
              <a:rPr spc="15" dirty="0"/>
              <a:t>安装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59629" y="6634353"/>
            <a:ext cx="11587500" cy="4596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622268"/>
            <a:ext cx="16156940" cy="6108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模块是一个读写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2010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文档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（.xlsx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格式）的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库，如果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要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248285" marR="5080">
              <a:lnSpc>
                <a:spcPct val="202000"/>
              </a:lnSpc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处理更早格式的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文档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（.xls），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需要用到额外的库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，openpyxl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是一个比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较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综合的工具，能够同时读取和修改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文档。其他很多的与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相关的项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目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基本只支持读或者写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Excel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一种功能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248285" marR="335280" indent="-236220">
              <a:lnSpc>
                <a:spcPct val="202000"/>
              </a:lnSpc>
              <a:spcBef>
                <a:spcPts val="5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不支持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格式，但是支持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.xlsx</a:t>
            </a:r>
            <a:r>
              <a:rPr sz="36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格式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的读取写入，并且支持写入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公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式等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735457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openpyxl</a:t>
            </a:r>
            <a:r>
              <a:rPr spc="15" dirty="0"/>
              <a:t>读写</a:t>
            </a:r>
            <a:r>
              <a:rPr spc="5" dirty="0"/>
              <a:t>xlsx</a:t>
            </a:r>
            <a:r>
              <a:rPr spc="15" dirty="0"/>
              <a:t>文件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43852"/>
            <a:ext cx="14224635" cy="40055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622800">
              <a:lnSpc>
                <a:spcPct val="121000"/>
              </a:lnSpc>
              <a:spcBef>
                <a:spcPts val="9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openpyxl打开xlsx文件写入数据的操作流程</a:t>
            </a:r>
            <a:r>
              <a:rPr sz="3600" spc="20" dirty="0">
                <a:latin typeface="楷体" panose="02010609060101010101" charset="-122"/>
                <a:cs typeface="楷体" panose="02010609060101010101" charset="-122"/>
              </a:rPr>
              <a:t>：  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导包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import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 marR="347980">
              <a:lnSpc>
                <a:spcPct val="121000"/>
              </a:lnSpc>
              <a:spcBef>
                <a:spcPts val="5"/>
              </a:spcBef>
            </a:pP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2.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打开文件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(.xlsx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文件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book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openpyxl.load_workbook(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文件名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)  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3.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使用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sh1=book.active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或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者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 indent="376555">
              <a:lnSpc>
                <a:spcPct val="121000"/>
              </a:lnSpc>
              <a:tabLst>
                <a:tab pos="9142730" algn="l"/>
              </a:tabLst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sh1=book.get_sheet_by_name('Sheet1'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)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	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或者sh1=book['Sheet1'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]  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4.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写入数</a:t>
            </a:r>
            <a:r>
              <a:rPr sz="3600" b="1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据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8624" y="7233676"/>
            <a:ext cx="716724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或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者</a:t>
            </a:r>
            <a:r>
              <a:rPr sz="3600" spc="-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sh1.cell(3,6).value='FAIL'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572" y="7123836"/>
            <a:ext cx="7638415" cy="2015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0"/>
              </a:spcBef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1）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单元格写入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：sh1['F2']</a:t>
            </a:r>
            <a:r>
              <a:rPr sz="36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6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'PASS' 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行和列的索引值是从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1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开始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的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2）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整行写入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8620" y="9116969"/>
            <a:ext cx="15062200" cy="2012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5080">
              <a:lnSpc>
                <a:spcPct val="121000"/>
              </a:lnSpc>
              <a:spcBef>
                <a:spcPts val="90"/>
              </a:spcBef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new_row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['post-xml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接口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',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'post',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'https://httpbin.org/post']  sh1.append(new_row)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保存文件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book.save(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文件名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.xlsx)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10197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1-openpyxl</a:t>
            </a:r>
            <a:r>
              <a:rPr spc="15" dirty="0"/>
              <a:t>打开</a:t>
            </a:r>
            <a:r>
              <a:rPr spc="5" dirty="0"/>
              <a:t>xlsx</a:t>
            </a:r>
            <a:r>
              <a:rPr spc="15" dirty="0"/>
              <a:t>文件写入数据</a:t>
            </a:r>
            <a:endParaRPr spc="15" dirty="0"/>
          </a:p>
        </p:txBody>
      </p:sp>
      <p:sp>
        <p:nvSpPr>
          <p:cNvPr id="17" name="object 17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391908"/>
            <a:ext cx="983678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1：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对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api.xlsx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写入红框中的数据，并保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存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21189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5" dirty="0"/>
              <a:t>案例</a:t>
            </a:r>
            <a:r>
              <a:rPr spc="5" dirty="0"/>
              <a:t>-openpyxl</a:t>
            </a:r>
            <a:r>
              <a:rPr spc="15" dirty="0"/>
              <a:t>打开</a:t>
            </a:r>
            <a:r>
              <a:rPr spc="5" dirty="0"/>
              <a:t>xlsx</a:t>
            </a:r>
            <a:r>
              <a:rPr spc="15" dirty="0"/>
              <a:t>文件写入数据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42989" y="4450545"/>
            <a:ext cx="12587679" cy="62008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825516" y="4362589"/>
            <a:ext cx="2809547" cy="23157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21189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code-openpyxl</a:t>
            </a:r>
            <a:r>
              <a:rPr spc="15" dirty="0"/>
              <a:t>打开</a:t>
            </a:r>
            <a:r>
              <a:rPr spc="5" dirty="0"/>
              <a:t>xlsx</a:t>
            </a:r>
            <a:r>
              <a:rPr spc="15" dirty="0"/>
              <a:t>文件写入数据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3034" y="3195295"/>
            <a:ext cx="9126004" cy="7637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43852"/>
            <a:ext cx="15709265" cy="3342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186045">
              <a:lnSpc>
                <a:spcPct val="121000"/>
              </a:lnSpc>
              <a:spcBef>
                <a:spcPts val="9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openpyxl创建新的xlsx文件写入数据的操作流程</a:t>
            </a:r>
            <a:r>
              <a:rPr sz="3600" spc="20" dirty="0">
                <a:latin typeface="楷体" panose="02010609060101010101" charset="-122"/>
                <a:cs typeface="楷体" panose="02010609060101010101" charset="-122"/>
              </a:rPr>
              <a:t>：  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导包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import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477520" indent="-465455">
              <a:lnSpc>
                <a:spcPct val="100000"/>
              </a:lnSpc>
              <a:spcBef>
                <a:spcPts val="905"/>
              </a:spcBef>
              <a:buSzPct val="97000"/>
              <a:buAutoNum type="arabicPeriod" startAt="2"/>
              <a:tabLst>
                <a:tab pos="478155" algn="l"/>
              </a:tabLst>
            </a:pP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创建一个新的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workbook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对象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wb=openpyxl.Workbook()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 marR="5080">
              <a:lnSpc>
                <a:spcPct val="121000"/>
              </a:lnSpc>
              <a:buSzPct val="97000"/>
              <a:buAutoNum type="arabicPeriod" startAt="2"/>
              <a:tabLst>
                <a:tab pos="478155" algn="l"/>
              </a:tabLst>
            </a:pP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创建新工作表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sheet=wb.create_sheet([index=0,title='First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Sheet']) </a:t>
            </a:r>
            <a:r>
              <a:rPr sz="360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4.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写入数</a:t>
            </a:r>
            <a:r>
              <a:rPr sz="3600" b="1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据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8624" y="6570345"/>
            <a:ext cx="7167245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或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者</a:t>
            </a:r>
            <a:r>
              <a:rPr sz="3600" spc="-6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sh1.cell(3,6).value='FAIL'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572" y="6460506"/>
            <a:ext cx="7638415" cy="20154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0"/>
              </a:spcBef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1）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单元格写入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：sh1['F2']</a:t>
            </a:r>
            <a:r>
              <a:rPr sz="36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600" spc="-1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'PASS'  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行和列的索引值是从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1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开始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的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2）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整行写入</a:t>
            </a:r>
            <a:r>
              <a:rPr sz="3600" spc="30" dirty="0">
                <a:latin typeface="楷体" panose="02010609060101010101" charset="-122"/>
                <a:cs typeface="楷体" panose="02010609060101010101" charset="-122"/>
              </a:rPr>
              <a:t>：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8620" y="8453639"/>
            <a:ext cx="15062200" cy="20123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5080">
              <a:lnSpc>
                <a:spcPct val="121000"/>
              </a:lnSpc>
              <a:spcBef>
                <a:spcPts val="90"/>
              </a:spcBef>
            </a:pP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new_row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['post-xml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接口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',</a:t>
            </a:r>
            <a:r>
              <a:rPr sz="36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'post',</a:t>
            </a:r>
            <a:r>
              <a:rPr sz="36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'https://httpbin.org/post']  sh1.append(new_row)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sz="3600" b="1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保存文件</a:t>
            </a:r>
            <a:r>
              <a:rPr sz="3600" b="1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book.save(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文件名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.xlsx)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175258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2-openpyxl</a:t>
            </a:r>
            <a:r>
              <a:rPr spc="15" dirty="0"/>
              <a:t>创建新</a:t>
            </a:r>
            <a:r>
              <a:rPr spc="5" dirty="0"/>
              <a:t>xlsx</a:t>
            </a:r>
            <a:r>
              <a:rPr spc="15" dirty="0"/>
              <a:t>文件写入数据</a:t>
            </a:r>
            <a:endParaRPr spc="15" dirty="0"/>
          </a:p>
        </p:txBody>
      </p:sp>
      <p:sp>
        <p:nvSpPr>
          <p:cNvPr id="17" name="object 17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391908"/>
            <a:ext cx="1444371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9730" indent="-367665">
              <a:lnSpc>
                <a:spcPct val="100000"/>
              </a:lnSpc>
              <a:spcBef>
                <a:spcPts val="130"/>
              </a:spcBef>
              <a:buSzPct val="97000"/>
              <a:buFont typeface="Wingdings" panose="05000000000000000000"/>
              <a:buChar char=""/>
              <a:tabLst>
                <a:tab pos="380365" algn="l"/>
              </a:tabLst>
            </a:pP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2：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创建新的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xlsx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文件，并写入数据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(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自定义</a:t>
            </a:r>
            <a:r>
              <a:rPr sz="3600" spc="15" dirty="0">
                <a:latin typeface="楷体" panose="02010609060101010101" charset="-122"/>
                <a:cs typeface="楷体" panose="02010609060101010101" charset="-122"/>
              </a:rPr>
              <a:t>)，</a:t>
            </a:r>
            <a:r>
              <a:rPr sz="3600" spc="25" dirty="0">
                <a:latin typeface="楷体" panose="02010609060101010101" charset="-122"/>
                <a:cs typeface="楷体" panose="02010609060101010101" charset="-122"/>
              </a:rPr>
              <a:t>保存为</a:t>
            </a:r>
            <a:r>
              <a:rPr sz="3600" spc="10" dirty="0">
                <a:latin typeface="楷体" panose="02010609060101010101" charset="-122"/>
                <a:cs typeface="楷体" panose="02010609060101010101" charset="-122"/>
              </a:rPr>
              <a:t>login.xlsx</a:t>
            </a:r>
            <a:endParaRPr sz="36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1211897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code-openpyxl</a:t>
            </a:r>
            <a:r>
              <a:rPr spc="15" dirty="0"/>
              <a:t>创建</a:t>
            </a:r>
            <a:r>
              <a:rPr spc="5" dirty="0"/>
              <a:t>xlsx</a:t>
            </a:r>
            <a:r>
              <a:rPr spc="15" dirty="0"/>
              <a:t>文件写入数据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71673" y="4244478"/>
            <a:ext cx="12376586" cy="66921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17111345" cy="686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 algn="just">
              <a:lnSpc>
                <a:spcPct val="150000"/>
              </a:lnSpc>
              <a:spcBef>
                <a:spcPts val="10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提供了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file(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)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的方法，这种方法在我们日常工作中也是经常用到，比如我们要 把自动化的日志写入到一个文件中，对文件的内容进行修改等，都可以用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file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提供的方法来 实现。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295275" marR="5080" indent="-283210" algn="just">
              <a:lnSpc>
                <a:spcPct val="150000"/>
              </a:lnSpc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Python</a:t>
            </a:r>
            <a:r>
              <a:rPr sz="3300" spc="2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open()</a:t>
            </a:r>
            <a:r>
              <a:rPr sz="3300" spc="2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方法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用于打开一个文件，并返回文件对象，在对文件进行处理过程都需要使 用到这个函数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 marR="6379210" lvl="1">
              <a:lnSpc>
                <a:spcPct val="150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格式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open(file_name,access_mode)  </a:t>
            </a:r>
            <a:endParaRPr sz="3300" spc="-5" dirty="0">
              <a:solidFill>
                <a:srgbClr val="FF0000"/>
              </a:solidFill>
              <a:latin typeface="楷体" panose="02010609060101010101" charset="-122"/>
              <a:cs typeface="楷体" panose="02010609060101010101" charset="-122"/>
            </a:endParaRPr>
          </a:p>
          <a:p>
            <a:pPr marL="389255" marR="6379210" lvl="1">
              <a:lnSpc>
                <a:spcPct val="150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1.file_name: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文件路径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，必填参数。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08355" indent="-419735">
              <a:lnSpc>
                <a:spcPct val="100000"/>
              </a:lnSpc>
              <a:spcBef>
                <a:spcPts val="1975"/>
              </a:spcBef>
              <a:buSzPct val="97000"/>
              <a:buAutoNum type="arabicPeriod" startAt="2"/>
              <a:tabLst>
                <a:tab pos="808990" algn="l"/>
              </a:tabLst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access_mode: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打开文件的模式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。只读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写入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追加等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3300" spc="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文件默认访问模式为只读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(r)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 marR="170180" indent="0">
              <a:lnSpc>
                <a:spcPct val="150000"/>
              </a:lnSpc>
              <a:buSzPct val="97000"/>
              <a:buNone/>
              <a:tabLst>
                <a:tab pos="808990" algn="l"/>
              </a:tabLst>
            </a:pP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29571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5" dirty="0"/>
              <a:t>文件操作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15549880" cy="756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58100">
              <a:lnSpc>
                <a:spcPct val="150000"/>
              </a:lnSpc>
              <a:spcBef>
                <a:spcPts val="10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openpyxl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文件数据的操作流程： 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导包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import openpyxl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2.</a:t>
            </a: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打开文件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(.xlsx</a:t>
            </a: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文件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)：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book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=</a:t>
            </a:r>
            <a:r>
              <a:rPr sz="330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openpyxl.load_workbook(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文件名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 marR="5080" indent="-377190">
              <a:lnSpc>
                <a:spcPct val="150000"/>
              </a:lnSpc>
              <a:buSzPct val="97000"/>
              <a:buAutoNum type="arabicPeriod" startAt="3"/>
              <a:tabLst>
                <a:tab pos="436245" algn="l"/>
              </a:tabLst>
            </a:pP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使用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sh1=book.active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或者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sh1=book.get_sheet_by_name('Sheet1') 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或者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sh1=book['Sheet1']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435610" indent="-423545">
              <a:lnSpc>
                <a:spcPct val="100000"/>
              </a:lnSpc>
              <a:spcBef>
                <a:spcPts val="1980"/>
              </a:spcBef>
              <a:buSzPct val="97000"/>
              <a:buAutoNum type="arabicPeriod" startAt="3"/>
              <a:tabLst>
                <a:tab pos="436245" algn="l"/>
              </a:tabLst>
            </a:pP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读取</a:t>
            </a:r>
            <a:r>
              <a:rPr sz="3300" b="1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工作表的属性信</a:t>
            </a:r>
            <a:r>
              <a:rPr sz="3300" b="1" spc="-2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息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97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当前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的名称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：sh1.title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97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当前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的总行数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：sh1.max_row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97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当前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的总列数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：sh1.max_column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980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xlsx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文件所有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sheet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名称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：book.sheetnames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80879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3-openpyxl</a:t>
            </a:r>
            <a:r>
              <a:rPr spc="15" dirty="0"/>
              <a:t>读取</a:t>
            </a:r>
            <a:r>
              <a:rPr spc="5" dirty="0"/>
              <a:t>xlsx</a:t>
            </a:r>
            <a:r>
              <a:rPr spc="15" dirty="0"/>
              <a:t>数据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1331595" y="3042285"/>
            <a:ext cx="14273530" cy="343725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345440" indent="-333375">
              <a:lnSpc>
                <a:spcPct val="100000"/>
              </a:lnSpc>
              <a:spcBef>
                <a:spcPts val="148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pc="-5" dirty="0"/>
              <a:t>openpyxl</a:t>
            </a:r>
            <a:r>
              <a:rPr spc="-10" dirty="0"/>
              <a:t>读取</a:t>
            </a:r>
            <a:r>
              <a:rPr spc="-5" dirty="0"/>
              <a:t>xlsx</a:t>
            </a:r>
            <a:r>
              <a:rPr spc="-10" dirty="0"/>
              <a:t>文件数据的操作流程：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b="1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b="1" spc="-16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读取数</a:t>
            </a:r>
            <a:r>
              <a:rPr b="1" spc="-2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据</a:t>
            </a:r>
            <a:endParaRPr b="1" spc="-20" dirty="0">
              <a:solidFill>
                <a:srgbClr val="FF0000"/>
              </a:solidFill>
              <a:latin typeface="楷体" panose="02010609060101010101" charset="-122"/>
              <a:cs typeface="楷体" panose="02010609060101010101" charset="-122"/>
            </a:endParaRPr>
          </a:p>
          <a:p>
            <a:pPr marL="389255" marR="5080">
              <a:lnSpc>
                <a:spcPct val="135000"/>
              </a:lnSpc>
            </a:pPr>
            <a:r>
              <a:rPr spc="-5" dirty="0">
                <a:solidFill>
                  <a:srgbClr val="FF0000"/>
                </a:solidFill>
              </a:rPr>
              <a:t>1）</a:t>
            </a:r>
            <a:r>
              <a:rPr spc="-10" dirty="0">
                <a:solidFill>
                  <a:srgbClr val="FF0000"/>
                </a:solidFill>
              </a:rPr>
              <a:t>按单元格读取</a:t>
            </a:r>
            <a:r>
              <a:rPr spc="-5" dirty="0">
                <a:solidFill>
                  <a:srgbClr val="FF0000"/>
                </a:solidFill>
              </a:rPr>
              <a:t>：</a:t>
            </a:r>
            <a:r>
              <a:rPr spc="-5" dirty="0"/>
              <a:t>cell1</a:t>
            </a:r>
            <a:r>
              <a:rPr spc="-10" dirty="0"/>
              <a:t> </a:t>
            </a:r>
            <a:r>
              <a:rPr spc="-5" dirty="0"/>
              <a:t>=</a:t>
            </a:r>
            <a:r>
              <a:rPr spc="-10" dirty="0"/>
              <a:t> </a:t>
            </a:r>
            <a:r>
              <a:rPr spc="-5" dirty="0"/>
              <a:t>sh1['A1'].value</a:t>
            </a:r>
            <a:r>
              <a:rPr spc="-10" dirty="0"/>
              <a:t> 或者</a:t>
            </a:r>
            <a:endParaRPr spc="-10" dirty="0"/>
          </a:p>
          <a:p>
            <a:pPr marL="389255" marR="5080">
              <a:lnSpc>
                <a:spcPct val="135000"/>
              </a:lnSpc>
            </a:pPr>
            <a:r>
              <a:rPr spc="-10" dirty="0"/>
              <a:t> </a:t>
            </a:r>
            <a:endParaRPr spc="-10" dirty="0"/>
          </a:p>
          <a:p>
            <a:pPr marL="389255" marR="5080">
              <a:lnSpc>
                <a:spcPct val="135000"/>
              </a:lnSpc>
            </a:pPr>
            <a:r>
              <a:rPr spc="-10" dirty="0"/>
              <a:t>行和列的索引值是从</a:t>
            </a:r>
            <a:r>
              <a:rPr spc="-5" dirty="0"/>
              <a:t>1</a:t>
            </a:r>
            <a:r>
              <a:rPr spc="-10" dirty="0"/>
              <a:t>开始的</a:t>
            </a:r>
            <a:endParaRPr spc="-10" dirty="0"/>
          </a:p>
        </p:txBody>
      </p:sp>
      <p:sp>
        <p:nvSpPr>
          <p:cNvPr id="14" name="object 14"/>
          <p:cNvSpPr txBox="1"/>
          <p:nvPr/>
        </p:nvSpPr>
        <p:spPr>
          <a:xfrm>
            <a:off x="1708713" y="5756129"/>
            <a:ext cx="12799695" cy="69532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640715" indent="-628650">
              <a:lnSpc>
                <a:spcPct val="100000"/>
              </a:lnSpc>
              <a:spcBef>
                <a:spcPts val="1480"/>
              </a:spcBef>
              <a:buSzPct val="97000"/>
              <a:buAutoNum type="arabicPlain" startAt="2"/>
              <a:tabLst>
                <a:tab pos="641350" algn="l"/>
              </a:tabLst>
            </a:pP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80879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3-openpyxl</a:t>
            </a:r>
            <a:r>
              <a:rPr spc="15" dirty="0"/>
              <a:t>读取</a:t>
            </a:r>
            <a:r>
              <a:rPr spc="5" dirty="0"/>
              <a:t>xlsx</a:t>
            </a:r>
            <a:r>
              <a:rPr spc="15" dirty="0"/>
              <a:t>数据</a:t>
            </a:r>
            <a:endParaRPr spc="15" dirty="0"/>
          </a:p>
        </p:txBody>
      </p:sp>
      <p:sp>
        <p:nvSpPr>
          <p:cNvPr id="16" name="object 16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5327711" y="5121106"/>
            <a:ext cx="5470525" cy="52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cell2=</a:t>
            </a:r>
            <a:r>
              <a:rPr sz="3300" spc="-5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sh1.cell(1,2).value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11247755" cy="2287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5080" indent="-346075">
              <a:lnSpc>
                <a:spcPct val="150000"/>
              </a:lnSpc>
              <a:spcBef>
                <a:spcPts val="10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对于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file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文件的使用流程：打开文件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--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读或者写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--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关闭文件 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1.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f=open(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文件名，模式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>
              <a:lnSpc>
                <a:spcPct val="100000"/>
              </a:lnSpc>
              <a:spcBef>
                <a:spcPts val="1975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2.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写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f.write(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写入的文本内容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5210" y="4495165"/>
            <a:ext cx="8272780" cy="5187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62960" algn="l"/>
              </a:tabLst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f.readline()	f.readlines()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1450" y="5410200"/>
            <a:ext cx="11975465" cy="385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marR="5080">
              <a:lnSpc>
                <a:spcPct val="150000"/>
              </a:lnSpc>
              <a:spcBef>
                <a:spcPts val="100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3.读：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f.read([字符数量])  </a:t>
            </a:r>
            <a:endParaRPr sz="3300" spc="-5" dirty="0">
              <a:solidFill>
                <a:srgbClr val="FF0000"/>
              </a:solidFill>
              <a:latin typeface="楷体" panose="02010609060101010101" charset="-122"/>
              <a:cs typeface="楷体" panose="02010609060101010101" charset="-122"/>
            </a:endParaRPr>
          </a:p>
          <a:p>
            <a:pPr marL="389255" marR="5080">
              <a:lnSpc>
                <a:spcPct val="150000"/>
              </a:lnSpc>
              <a:spcBef>
                <a:spcPts val="100"/>
              </a:spcBef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4.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关闭文件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f.close()</a:t>
            </a:r>
            <a:endParaRPr sz="3300" spc="-5" dirty="0">
              <a:solidFill>
                <a:srgbClr val="FF0000"/>
              </a:solidFill>
              <a:latin typeface="楷体" panose="02010609060101010101" charset="-122"/>
              <a:cs typeface="楷体" panose="02010609060101010101" charset="-122"/>
            </a:endParaRPr>
          </a:p>
          <a:p>
            <a:pPr marL="389255" marR="5080">
              <a:lnSpc>
                <a:spcPct val="150000"/>
              </a:lnSpc>
              <a:spcBef>
                <a:spcPts val="100"/>
              </a:spcBef>
            </a:pPr>
            <a:r>
              <a:rPr lang="en-US" sz="3300">
                <a:latin typeface="楷体" panose="02010609060101010101" charset="-122"/>
                <a:cs typeface="楷体" panose="02010609060101010101" charset="-122"/>
              </a:rPr>
              <a:t>5.</a:t>
            </a:r>
            <a:r>
              <a:rPr sz="3300">
                <a:latin typeface="楷体" panose="02010609060101010101" charset="-122"/>
                <a:cs typeface="楷体" panose="02010609060101010101" charset="-122"/>
              </a:rPr>
              <a:t>tell() : 文件的当前位置，即tell是获取文件指针位置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89255" marR="5080">
              <a:lnSpc>
                <a:spcPct val="150000"/>
              </a:lnSpc>
              <a:spcBef>
                <a:spcPts val="100"/>
              </a:spcBef>
            </a:pPr>
            <a:r>
              <a:rPr lang="en-US" sz="3300">
                <a:latin typeface="楷体" panose="02010609060101010101" charset="-122"/>
                <a:cs typeface="楷体" panose="02010609060101010101" charset="-122"/>
              </a:rPr>
              <a:t>6.seek()方法格式：移动文件读取指针到制定位置</a:t>
            </a:r>
            <a:endParaRPr lang="en-US" sz="3300">
              <a:latin typeface="楷体" panose="02010609060101010101" charset="-122"/>
              <a:cs typeface="楷体" panose="02010609060101010101" charset="-122"/>
            </a:endParaRPr>
          </a:p>
          <a:p>
            <a:pPr marL="12065" indent="0">
              <a:lnSpc>
                <a:spcPct val="100000"/>
              </a:lnSpc>
              <a:spcBef>
                <a:spcPts val="1975"/>
              </a:spcBef>
              <a:buFont typeface="Wingdings" panose="05000000000000000000"/>
              <a:buNone/>
              <a:tabLst>
                <a:tab pos="389890" algn="l"/>
              </a:tabLst>
            </a:pP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58889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5" dirty="0"/>
              <a:t>文件操作常用方法</a:t>
            </a:r>
            <a:endParaRPr spc="15" dirty="0"/>
          </a:p>
        </p:txBody>
      </p:sp>
      <p:sp>
        <p:nvSpPr>
          <p:cNvPr id="16" name="object 16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65213"/>
            <a:ext cx="17239615" cy="7566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870" indent="-471805">
              <a:lnSpc>
                <a:spcPct val="100000"/>
              </a:lnSpc>
              <a:spcBef>
                <a:spcPts val="90"/>
              </a:spcBef>
              <a:buFont typeface="Wingdings" panose="05000000000000000000"/>
              <a:buChar char=""/>
              <a:tabLst>
                <a:tab pos="48450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access_mode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参数有：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marR="5080" lvl="1" indent="-471805">
              <a:lnSpc>
                <a:spcPts val="394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860425" algn="l"/>
                <a:tab pos="861060" algn="l"/>
                <a:tab pos="152019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w	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打开一个文件只用于写入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如果文件存在，清空文本内容再写入，否则新建文件后写入 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845"/>
              </a:lnSpc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wb</a:t>
            </a:r>
            <a:r>
              <a:rPr sz="3300" spc="24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以二进制格式打开一个文件只用于写入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marR="213995" lvl="1" indent="-471805">
              <a:lnSpc>
                <a:spcPts val="3940"/>
              </a:lnSpc>
              <a:spcBef>
                <a:spcPts val="145"/>
              </a:spcBef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w+</a:t>
            </a:r>
            <a:r>
              <a:rPr sz="3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打开一个文件用于读写。如果文件存在，清空文本内容再写入，否则新建文件后写入 内容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845"/>
              </a:lnSpc>
              <a:buFont typeface="Arial" panose="020B0604020202020204"/>
              <a:buChar char="•"/>
              <a:tabLst>
                <a:tab pos="860425" algn="l"/>
                <a:tab pos="861060" algn="l"/>
                <a:tab pos="172910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a	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打开文件追加内容，存在文件，在文件原内容后增加，否则新建写入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955"/>
              </a:lnSpc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a+</a:t>
            </a:r>
            <a:r>
              <a:rPr sz="3300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打开一个文件用于读写。存在文件，在文件原内容后增加，否则新建用于读写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marR="213995" lvl="1" indent="-471805">
              <a:lnSpc>
                <a:spcPts val="3940"/>
              </a:lnSpc>
              <a:spcBef>
                <a:spcPts val="150"/>
              </a:spcBef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ab</a:t>
            </a:r>
            <a:r>
              <a:rPr sz="3300" spc="28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以二进制格式打开一个文件用于追加，存在文件，在文件原内容后增加，否则新建写 入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marR="297815" lvl="1" indent="-471805">
              <a:lnSpc>
                <a:spcPts val="3940"/>
              </a:lnSpc>
              <a:spcBef>
                <a:spcPts val="35"/>
              </a:spcBef>
              <a:buFont typeface="Arial" panose="020B0604020202020204"/>
              <a:buChar char="•"/>
              <a:tabLst>
                <a:tab pos="860425" algn="l"/>
                <a:tab pos="861060" algn="l"/>
                <a:tab pos="2273935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ab+	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以二进制格式打开一个文件用于读写。存在文件，在文件原内容后增加，否则新 建用于读写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845"/>
              </a:lnSpc>
              <a:buFont typeface="Arial" panose="020B0604020202020204"/>
              <a:buChar char="•"/>
              <a:tabLst>
                <a:tab pos="860425" algn="l"/>
                <a:tab pos="861060" algn="l"/>
                <a:tab pos="152019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r	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以只读方式打开文件。文件的指针将在文件开头。这是默认模式。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955"/>
              </a:lnSpc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rb</a:t>
            </a:r>
            <a:r>
              <a:rPr sz="3300" spc="245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以二进制格式打开一个文件用于只读。一般用于非文本文件如图片等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860425" lvl="1" indent="-471805">
              <a:lnSpc>
                <a:spcPts val="3960"/>
              </a:lnSpc>
              <a:buFont typeface="Arial" panose="020B0604020202020204"/>
              <a:buChar char="•"/>
              <a:tabLst>
                <a:tab pos="860425" algn="l"/>
                <a:tab pos="861060" algn="l"/>
              </a:tabLst>
            </a:pP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r+</a:t>
            </a:r>
            <a:r>
              <a:rPr sz="3300" spc="240" dirty="0">
                <a:latin typeface="楷体" panose="02010609060101010101" charset="-122"/>
                <a:cs typeface="楷体" panose="02010609060101010101" charset="-122"/>
              </a:rPr>
              <a:t> 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打开一个文件用于读写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(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文件的指针将在文件开头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)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5522595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Access</a:t>
            </a:r>
            <a:r>
              <a:rPr spc="-50" dirty="0"/>
              <a:t> </a:t>
            </a:r>
            <a:r>
              <a:rPr spc="5" dirty="0"/>
              <a:t>mode</a:t>
            </a:r>
            <a:r>
              <a:rPr spc="15" dirty="0"/>
              <a:t>参数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17228820" cy="3041015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345440" indent="-333375">
              <a:lnSpc>
                <a:spcPct val="100000"/>
              </a:lnSpc>
              <a:spcBef>
                <a:spcPts val="2075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打开一个文件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，mode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设置为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w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marR="5080" lvl="1" indent="-283210">
              <a:lnSpc>
                <a:spcPct val="150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w：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表示打开一个文件只用于写入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。如果该文件已存在则打开文件，并从开头开始编辑，即 原有内容会被删除。如果该文件不存在，创建新文件。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975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wirte()：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写入文本内容的方法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78917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1-w</a:t>
            </a:r>
            <a:r>
              <a:rPr spc="15" dirty="0"/>
              <a:t>模式，写入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2702"/>
            <a:ext cx="13132435" cy="2287270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345440" indent="-333375">
              <a:lnSpc>
                <a:spcPct val="100000"/>
              </a:lnSpc>
              <a:spcBef>
                <a:spcPts val="2075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1：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以写入的方式打开一个不存在的文件，写入数据，关闭文件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45440" indent="-333375">
              <a:lnSpc>
                <a:spcPct val="100000"/>
              </a:lnSpc>
              <a:spcBef>
                <a:spcPts val="1975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案例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2：</a:t>
            </a: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以写入的方式打开一个存在的文件，写入新的数据，关闭文件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  <a:p>
            <a:pPr marL="345440" indent="-333375">
              <a:lnSpc>
                <a:spcPct val="100000"/>
              </a:lnSpc>
              <a:spcBef>
                <a:spcPts val="1980"/>
              </a:spcBef>
              <a:buSzPct val="97000"/>
              <a:buFont typeface="Wingdings" panose="05000000000000000000"/>
              <a:buChar char=""/>
              <a:tabLst>
                <a:tab pos="346075" algn="l"/>
              </a:tabLst>
            </a:pPr>
            <a:r>
              <a:rPr sz="3300" spc="-10" dirty="0">
                <a:latin typeface="楷体" panose="02010609060101010101" charset="-122"/>
                <a:cs typeface="楷体" panose="02010609060101010101" charset="-122"/>
              </a:rPr>
              <a:t>总结</a:t>
            </a:r>
            <a:r>
              <a:rPr sz="3300" spc="-5" dirty="0">
                <a:latin typeface="楷体" panose="02010609060101010101" charset="-122"/>
                <a:cs typeface="楷体" panose="02010609060101010101" charset="-122"/>
              </a:rPr>
              <a:t>：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和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w+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模式一样</a:t>
            </a:r>
            <a:r>
              <a:rPr sz="3300" spc="-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,</a:t>
            </a:r>
            <a:r>
              <a:rPr sz="3300" spc="-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把文件清空后，再写入新的内容。</a:t>
            </a:r>
            <a:endParaRPr sz="330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588899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code-w</a:t>
            </a:r>
            <a:r>
              <a:rPr spc="15" dirty="0"/>
              <a:t>模式，写入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70112" y="5729668"/>
            <a:ext cx="15549264" cy="49644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557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19905" y="0"/>
            <a:ext cx="1387434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9464" y="1583197"/>
            <a:ext cx="555375" cy="2585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68039" y="342397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68039" y="4020820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36626" y="5255965"/>
            <a:ext cx="555375" cy="2585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968039" y="4596299"/>
            <a:ext cx="523963" cy="42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914" y="1370848"/>
            <a:ext cx="18110024" cy="9829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4684" y="719978"/>
            <a:ext cx="16114692" cy="701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329734" y="1413569"/>
            <a:ext cx="304074" cy="304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28620" y="3129612"/>
            <a:ext cx="17082770" cy="274002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900"/>
              </a:spcBef>
              <a:buSzPct val="97000"/>
              <a:buFont typeface="Wingdings" panose="05000000000000000000"/>
              <a:buChar char=""/>
              <a:tabLst>
                <a:tab pos="313055" algn="l"/>
              </a:tabLst>
            </a:pP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打开一个文件</a:t>
            </a:r>
            <a:r>
              <a:rPr sz="2950" spc="10" dirty="0">
                <a:latin typeface="楷体" panose="02010609060101010101" charset="-122"/>
                <a:cs typeface="楷体" panose="02010609060101010101" charset="-122"/>
              </a:rPr>
              <a:t>，mode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设置为</a:t>
            </a:r>
            <a:r>
              <a:rPr sz="2950" spc="5" dirty="0">
                <a:latin typeface="楷体" panose="02010609060101010101" charset="-122"/>
                <a:cs typeface="楷体" panose="02010609060101010101" charset="-122"/>
              </a:rPr>
              <a:t>a: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marR="5080" lvl="1" indent="-283210">
              <a:lnSpc>
                <a:spcPct val="151000"/>
              </a:lnSpc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a：</a:t>
            </a:r>
            <a:r>
              <a:rPr sz="2950" spc="15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打开一个文件用于追加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。如果该文件已存在，文件指针将会放在文件的结尾。也就是说，新的内 容将会被写入到已有内容之后。如果该文件不存在，创建新文件进行写入。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  <a:p>
            <a:pPr marL="671830" lvl="1" indent="-283210">
              <a:lnSpc>
                <a:spcPct val="10000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672465" algn="l"/>
              </a:tabLst>
            </a:pPr>
            <a:r>
              <a:rPr sz="2950" spc="10" dirty="0">
                <a:solidFill>
                  <a:srgbClr val="FF0000"/>
                </a:solidFill>
                <a:latin typeface="楷体" panose="02010609060101010101" charset="-122"/>
                <a:cs typeface="楷体" panose="02010609060101010101" charset="-122"/>
              </a:rPr>
              <a:t>wirte()：</a:t>
            </a:r>
            <a:r>
              <a:rPr sz="2950" spc="15" dirty="0">
                <a:latin typeface="楷体" panose="02010609060101010101" charset="-122"/>
                <a:cs typeface="楷体" panose="02010609060101010101" charset="-122"/>
              </a:rPr>
              <a:t>写入文本内容的方法</a:t>
            </a:r>
            <a:endParaRPr sz="2950">
              <a:latin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05029" y="1788805"/>
            <a:ext cx="4789170" cy="90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2-a</a:t>
            </a:r>
            <a:r>
              <a:rPr spc="15" dirty="0"/>
              <a:t>模式，追加</a:t>
            </a:r>
            <a:endParaRPr spc="15" dirty="0"/>
          </a:p>
        </p:txBody>
      </p:sp>
      <p:sp>
        <p:nvSpPr>
          <p:cNvPr id="14" name="object 14"/>
          <p:cNvSpPr/>
          <p:nvPr/>
        </p:nvSpPr>
        <p:spPr>
          <a:xfrm>
            <a:off x="1360796" y="2795726"/>
            <a:ext cx="13863033" cy="72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19,&quot;width&quot;:25483}"/>
</p:tagLst>
</file>

<file path=ppt/tags/tag2.xml><?xml version="1.0" encoding="utf-8"?>
<p:tagLst xmlns:p="http://schemas.openxmlformats.org/presentationml/2006/main">
  <p:tag name="KSO_WPP_MARK_KEY" val="56d64a0e-6d58-435e-adfd-04277f034be1"/>
  <p:tag name="COMMONDATA" val="eyJoZGlkIjoiNTRjOTA1ZDg5ZDFkMDg5MzAxYWRmMDM2NTZjNWI2OW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6408</Words>
  <Application>WPS 演示</Application>
  <PresentationFormat>On-screen Show (4:3)</PresentationFormat>
  <Paragraphs>301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楷体</vt:lpstr>
      <vt:lpstr>Arial</vt:lpstr>
      <vt:lpstr>Wingdings</vt:lpstr>
      <vt:lpstr>Calibri</vt:lpstr>
      <vt:lpstr>微软雅黑</vt:lpstr>
      <vt:lpstr>Arial Unicode MS</vt:lpstr>
      <vt:lpstr>Times New Roman</vt:lpstr>
      <vt:lpstr>Office Theme</vt:lpstr>
      <vt:lpstr>清风老师</vt:lpstr>
      <vt:lpstr>PowerPoint 演示文稿</vt:lpstr>
      <vt:lpstr>PowerPoint 演示文稿</vt:lpstr>
      <vt:lpstr>文件操作</vt:lpstr>
      <vt:lpstr>文件操作常用方法</vt:lpstr>
      <vt:lpstr>Access mode参数</vt:lpstr>
      <vt:lpstr>1-w模式，写入</vt:lpstr>
      <vt:lpstr>code-w模式，写入</vt:lpstr>
      <vt:lpstr>2-a模式，追加</vt:lpstr>
      <vt:lpstr>code-a模式，追加</vt:lpstr>
      <vt:lpstr>3-r模式-读</vt:lpstr>
      <vt:lpstr>code-r模式-读</vt:lpstr>
      <vt:lpstr>总结-read()/readline()/readlines()</vt:lpstr>
      <vt:lpstr>4-r+模式，读写</vt:lpstr>
      <vt:lpstr>code-r+模式，读写</vt:lpstr>
      <vt:lpstr>code-r+模式，读写</vt:lpstr>
      <vt:lpstr>file模式总结</vt:lpstr>
      <vt:lpstr>with..as</vt:lpstr>
      <vt:lpstr>code-with..as</vt:lpstr>
      <vt:lpstr>PowerPoint 演示文稿</vt:lpstr>
      <vt:lpstr>Excel操作</vt:lpstr>
      <vt:lpstr>1-xlwt/xlrd库安装</vt:lpstr>
      <vt:lpstr>截图-xlwt/xlrd库安装</vt:lpstr>
      <vt:lpstr>2-xlwt对xls写入操作</vt:lpstr>
      <vt:lpstr>2-1 xlwt创建xls文件并写入数据</vt:lpstr>
      <vt:lpstr>code-xlwt创建xls文件并写入数据</vt:lpstr>
      <vt:lpstr>2-2 xlwt打开已有xls文件并追加写入数据</vt:lpstr>
      <vt:lpstr>code-xlwt打开xls文件并写入数据</vt:lpstr>
      <vt:lpstr>3-xlrd库读取excel</vt:lpstr>
      <vt:lpstr>3-1 xlrd读取xls/xlsx文件</vt:lpstr>
      <vt:lpstr>code-xlrd读取xls/xlsx文件</vt:lpstr>
      <vt:lpstr>PowerPoint 演示文稿</vt:lpstr>
      <vt:lpstr>openpyxl安装</vt:lpstr>
      <vt:lpstr>openpyxl读写xlsx文件</vt:lpstr>
      <vt:lpstr>1-openpyxl打开xlsx文件写入数据</vt:lpstr>
      <vt:lpstr>案例-openpyxl打开xlsx文件写入数据</vt:lpstr>
      <vt:lpstr>code-openpyxl打开xlsx文件写入数据</vt:lpstr>
      <vt:lpstr>2-openpyxl创建新xlsx文件写入数据</vt:lpstr>
      <vt:lpstr>code-openpyxl创建xlsx文件写入数据</vt:lpstr>
      <vt:lpstr>3-openpyxl读取xlsx数据</vt:lpstr>
      <vt:lpstr>3-openpyxl读取xlsx数据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清风老师</dc:title>
  <dc:creator/>
  <cp:lastModifiedBy>唯美它</cp:lastModifiedBy>
  <cp:revision>13</cp:revision>
  <dcterms:created xsi:type="dcterms:W3CDTF">2021-12-23T05:26:00Z</dcterms:created>
  <dcterms:modified xsi:type="dcterms:W3CDTF">2023-04-28T14:49:03Z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2021-08-06T16:00:00Z</vt:filetime>
  </property>
  <property fmtid="{D5CDD505-2E9C-101B-9397-08002B2CF9AE}" pid="3" name="Creator">
    <vt:lpwstr>WPS 演示</vt:lpwstr>
  </property>
  <property fmtid="{D5CDD505-2E9C-101B-9397-08002B2CF9AE}" pid="4" name="LastSaved">
    <vt:filetime>2021-12-24T16:00:00Z</vt:filetime>
  </property>
  <property fmtid="{D5CDD505-2E9C-101B-9397-08002B2CF9AE}" pid="5" name="ICV">
    <vt:lpwstr>0F08DAF70B25435F83E26ECD4F92E21D</vt:lpwstr>
  </property>
  <property fmtid="{D5CDD505-2E9C-101B-9397-08002B2CF9AE}" pid="6" name="KSOProductBuildVer">
    <vt:lpwstr>2052-11.1.0.14036</vt:lpwstr>
  </property>
</Properties>
</file>